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0" r:id="rId4"/>
    <p:sldId id="271" r:id="rId5"/>
    <p:sldId id="272" r:id="rId6"/>
    <p:sldId id="263" r:id="rId7"/>
    <p:sldId id="276" r:id="rId8"/>
    <p:sldId id="274" r:id="rId9"/>
    <p:sldId id="275" r:id="rId10"/>
    <p:sldId id="277" r:id="rId11"/>
    <p:sldId id="264" r:id="rId12"/>
    <p:sldId id="265" r:id="rId13"/>
    <p:sldId id="266" r:id="rId14"/>
    <p:sldId id="267" r:id="rId15"/>
    <p:sldId id="257" r:id="rId16"/>
    <p:sldId id="269" r:id="rId17"/>
    <p:sldId id="258" r:id="rId18"/>
    <p:sldId id="259" r:id="rId19"/>
    <p:sldId id="268" r:id="rId20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B0229-087F-4D43-A27A-6C1B86B48FD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67217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6955-975E-4B7C-AE77-12AAA7FEACA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1341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487F7-1B19-4007-936A-4BFDEB18AE9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71026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206AB-AC04-49D2-B655-0933D0A0A8C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37074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8B560-EAD4-42B6-8D78-8E830DF6FD9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9887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6EEAF-F554-485E-92AC-5F6BF4BB1F4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7592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6885-878E-4300-BF0B-BBCB8CF609C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1182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18DDF-98E6-44ED-A344-7E7B3D45ADC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6034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5BB11-6B00-441C-9EE2-9D8B992B627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6132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8C06-3BB0-4AAC-A446-18571A04360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230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2C31D-71CB-4046-BBB8-9A3C430D1FD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3636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A9E2-A8ED-49A9-990D-C782FDD04B4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0194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C5C93-4C4A-4694-ABD5-D4190971AC2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2980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BF0EA4E-0E70-4076-9D70-8E763C37CCA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nl/url?sa=i&amp;rct=j&amp;q=&amp;esrc=s&amp;source=images&amp;cd=&amp;cad=rja&amp;uact=8&amp;ved=0ahUKEwiUwfqRpZXNAhXRERQKHU13AAEQjRwIBw&amp;url=https://www.youtube.com/watch?v%3DeUlHq9vHM58&amp;bvm=bv.123664746,d.ZGg&amp;psig=AFQjCNEs7mqbKNC2QPae47jWXUGaHTESRw&amp;ust=146536720421548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hyperlink" Target="http://www.google.nl/url?sa=i&amp;rct=j&amp;q=loonstrookje&amp;source=images&amp;cd=&amp;cad=rja&amp;docid=XGTws0J8J-LISM&amp;tbnid=DG0nnJ58oCsUpM:&amp;ved=0CAUQjRw&amp;url=http://www.refdag.nl/nieuws/binnenland/loonverwerker_nettobedrag_salarisstrookje_valt_mee_1_613297&amp;ei=OwjAUZSmK4aO0AXBoYCYCw&amp;bvm=bv.47883778,d.d2k&amp;psig=AFQjCNEWUfDaRAk6Pl0r8Dq4T5QeWL3NzQ&amp;ust=137162585294884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nl/url?sa=i&amp;rct=j&amp;q=vestigingsklimaat&amp;source=images&amp;cd=&amp;cad=rja&amp;docid=po7FQFen1HHhGM&amp;tbnid=q9LMThVIFcVmEM:&amp;ved=0CAUQjRw&amp;url=http://www.zuidoostlob.amsterdam.nl/main.asp?wpl_id%3D55732&amp;ei=fAvAUbPUD6i30QXK04GwDg&amp;bvm=bv.47883778,d.d2k&amp;psig=AFQjCNHWKB9B-GWsF43nBGf-KzsoqrVzwQ&amp;ust=1371626665974132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hyperlink" Target="http://www.google.nl/url?sa=i&amp;rct=j&amp;q=&amp;source=images&amp;cd=&amp;cad=rja&amp;docid=FLihpDlqxk9LOM&amp;tbnid=-8x3Vad0-pDQfM:&amp;ved=0CAUQjRw&amp;url=http://www.rug.nl/research/cic/leden/&amp;ei=NQzAUfaxCqi-0QXnxoFw&amp;bvm=bv.47883778,d.d2k&amp;psig=AFQjCNH7OE-HC-wMOKVqSDzr8wvCZEOAwQ&amp;ust=137162683566588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nieuwbouwwoningen&amp;source=images&amp;cd=&amp;cad=rja&amp;docid=7x7psxhZIFk_rM&amp;tbnid=MCo_w3wlM05BgM:&amp;ved=0CAUQjRw&amp;url=http://www.ed.nl/algemeen/economie/kopers-nieuwbouwwoningen-vaker-in-problemen-door-failliete-aannemer-1.3716850&amp;ei=Aw3AUaSiDOHb0QWYlYG4Cw&amp;bvm=bv.47883778,d.d2k&amp;psig=AFQjCNHqQhTpYatWrBk-zWew4-r45jAmwg&amp;ust=1371627116441897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nl/url?sa=i&amp;rct=j&amp;q=&amp;source=images&amp;cd=&amp;cad=rja&amp;docid=qzNqwhubkSRKTM&amp;tbnid=GqFJc4m41iQNTM:&amp;ved=0CAUQjRw&amp;url=http://www.sgnbv.nl/&amp;ei=yxHAUdOwIqiS0QXc0YHACw&amp;bvm=bv.47883778,d.d2k&amp;psig=AFQjCNFg2C-iviF5-Xv7NrsULPMFvpzlyg&amp;ust=1371628287487652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oogle.nl/url?sa=i&amp;rct=j&amp;q=&amp;esrc=s&amp;source=images&amp;cd=&amp;cad=rja&amp;uact=8&amp;ved=0ahUKEwipveHh4ZrNAhUEShQKHdykA48QjRwIBw&amp;url=https://perspectief.uwv.nl/&amp;psig=AFQjCNFZqesTts2bAzfJYztjT2g5vgOy6w&amp;ust=146555544437795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404813"/>
            <a:ext cx="7272338" cy="2187575"/>
          </a:xfrm>
        </p:spPr>
        <p:txBody>
          <a:bodyPr/>
          <a:lstStyle/>
          <a:p>
            <a:pPr eaLnBrk="1" hangingPunct="1"/>
            <a:r>
              <a:rPr lang="nl-NL" altLang="nl-NL" sz="8000" b="1" smtClean="0">
                <a:solidFill>
                  <a:schemeClr val="accent2"/>
                </a:solidFill>
              </a:rPr>
              <a:t>Arbeidsmarkt</a:t>
            </a:r>
          </a:p>
        </p:txBody>
      </p:sp>
      <p:pic>
        <p:nvPicPr>
          <p:cNvPr id="2051" name="Picture 6" descr="https://i.ytimg.com/vi/eUlHq9vHM58/maxresdefaul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98687"/>
            <a:ext cx="8208714" cy="462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 SOORTEN WERKLOOSHEID.mp4">
            <a:hlinkClick r:id="" action="ppaction://media"/>
            <a:extLst>
              <a:ext uri="{FF2B5EF4-FFF2-40B4-BE49-F238E27FC236}">
                <a16:creationId xmlns:a16="http://schemas.microsoft.com/office/drawing/2014/main" id="{0FD436F3-E0CC-5549-B4D5-EDB9A30E9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41" y="332656"/>
            <a:ext cx="896016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2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smtClean="0">
                <a:solidFill>
                  <a:schemeClr val="accent2"/>
                </a:solidFill>
              </a:rPr>
              <a:t>Conjuncturele werkloosheid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NL" altLang="nl-NL" sz="2400" b="1" dirty="0" smtClean="0">
                <a:solidFill>
                  <a:schemeClr val="accent2"/>
                </a:solidFill>
              </a:rPr>
              <a:t>Tijdelijke werkloosheid door schommelingen in de economie</a:t>
            </a:r>
          </a:p>
          <a:p>
            <a:pPr eaLnBrk="1" hangingPunct="1"/>
            <a:r>
              <a:rPr lang="nl-NL" altLang="nl-NL" sz="2400" b="1" dirty="0" smtClean="0">
                <a:solidFill>
                  <a:schemeClr val="accent2"/>
                </a:solidFill>
              </a:rPr>
              <a:t>Ontstaat doordat vraag naar producten afneemt door minder bestedingen van consumenten</a:t>
            </a:r>
          </a:p>
        </p:txBody>
      </p:sp>
      <p:pic>
        <p:nvPicPr>
          <p:cNvPr id="12292" name="Picture 4" descr="Schema van een conjunctuurgol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412875"/>
            <a:ext cx="4283075" cy="2924175"/>
          </a:xfrm>
          <a:noFill/>
        </p:spPr>
      </p:pic>
      <p:pic>
        <p:nvPicPr>
          <p:cNvPr id="7" name="Afbeelding 6"/>
          <p:cNvPicPr/>
          <p:nvPr/>
        </p:nvPicPr>
        <p:blipFill>
          <a:blip r:embed="rId3"/>
          <a:srcRect l="30667" t="39310" r="36462" b="48793"/>
          <a:stretch>
            <a:fillRect/>
          </a:stretch>
        </p:blipFill>
        <p:spPr bwMode="auto">
          <a:xfrm>
            <a:off x="3708400" y="4508500"/>
            <a:ext cx="4103688" cy="122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/>
          <p:cNvPicPr/>
          <p:nvPr/>
        </p:nvPicPr>
        <p:blipFill>
          <a:blip r:embed="rId3"/>
          <a:srcRect l="30583" t="66897" r="36864" b="26034"/>
          <a:stretch>
            <a:fillRect/>
          </a:stretch>
        </p:blipFill>
        <p:spPr bwMode="auto">
          <a:xfrm>
            <a:off x="3708400" y="5876925"/>
            <a:ext cx="4121150" cy="71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smtClean="0">
                <a:solidFill>
                  <a:schemeClr val="accent2"/>
                </a:solidFill>
              </a:rPr>
              <a:t>Structurele werkloosheid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43563" cy="3557588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nl-NL" sz="2800" b="1" dirty="0" smtClean="0">
                <a:solidFill>
                  <a:schemeClr val="accent2"/>
                </a:solidFill>
              </a:rPr>
              <a:t>Is blijvend </a:t>
            </a:r>
          </a:p>
          <a:p>
            <a:pPr eaLnBrk="1" hangingPunct="1">
              <a:defRPr/>
            </a:pPr>
            <a:r>
              <a:rPr lang="nl-NL" sz="2400" dirty="0" smtClean="0">
                <a:solidFill>
                  <a:schemeClr val="accent2"/>
                </a:solidFill>
              </a:rPr>
              <a:t>Personeel wordt vervangen door machines (</a:t>
            </a:r>
            <a:r>
              <a:rPr lang="nl-NL" sz="2400" u="sng" dirty="0" smtClean="0">
                <a:solidFill>
                  <a:srgbClr val="FF0000"/>
                </a:solidFill>
              </a:rPr>
              <a:t>mechanisatie</a:t>
            </a:r>
            <a:r>
              <a:rPr lang="nl-NL" sz="2400" dirty="0" smtClean="0">
                <a:solidFill>
                  <a:schemeClr val="accent2"/>
                </a:solidFill>
              </a:rPr>
              <a:t>) of computers (</a:t>
            </a:r>
            <a:r>
              <a:rPr lang="nl-NL" sz="2400" u="sng" dirty="0">
                <a:solidFill>
                  <a:srgbClr val="FF0000"/>
                </a:solidFill>
              </a:rPr>
              <a:t>automatisering</a:t>
            </a:r>
            <a:r>
              <a:rPr lang="nl-NL" sz="2400" dirty="0" smtClean="0">
                <a:solidFill>
                  <a:schemeClr val="accent2"/>
                </a:solidFill>
              </a:rPr>
              <a:t>)</a:t>
            </a:r>
          </a:p>
          <a:p>
            <a:pPr eaLnBrk="1" hangingPunct="1">
              <a:defRPr/>
            </a:pPr>
            <a:r>
              <a:rPr lang="nl-NL" sz="2400" dirty="0" smtClean="0">
                <a:solidFill>
                  <a:schemeClr val="accent2"/>
                </a:solidFill>
              </a:rPr>
              <a:t>Productie gaat naar een </a:t>
            </a:r>
            <a:r>
              <a:rPr lang="nl-NL" sz="2400" i="1" dirty="0" smtClean="0">
                <a:solidFill>
                  <a:schemeClr val="accent2"/>
                </a:solidFill>
              </a:rPr>
              <a:t>lage lonen land</a:t>
            </a:r>
          </a:p>
          <a:p>
            <a:pPr eaLnBrk="1" hangingPunct="1">
              <a:defRPr/>
            </a:pPr>
            <a:r>
              <a:rPr lang="nl-NL" sz="2400" dirty="0" smtClean="0">
                <a:solidFill>
                  <a:schemeClr val="accent2"/>
                </a:solidFill>
              </a:rPr>
              <a:t>Opleiding of kwaliteiten aan de aanbodkant sluiten niet aan op de vraag</a:t>
            </a:r>
          </a:p>
        </p:txBody>
      </p:sp>
      <p:pic>
        <p:nvPicPr>
          <p:cNvPr id="13316" name="Picture 8" descr="360931435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5313" y="3716338"/>
            <a:ext cx="1984375" cy="1322387"/>
          </a:xfrm>
          <a:noFill/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931025" y="3644900"/>
            <a:ext cx="2054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3600" b="1">
                <a:solidFill>
                  <a:schemeClr val="bg1"/>
                </a:solidFill>
              </a:rPr>
              <a:t>50+’ers</a:t>
            </a:r>
          </a:p>
        </p:txBody>
      </p:sp>
      <p:pic>
        <p:nvPicPr>
          <p:cNvPr id="13318" name="Picture 11" descr="Humbaur-vacatu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5254625"/>
            <a:ext cx="3246438" cy="1277938"/>
          </a:xfrm>
          <a:noFill/>
        </p:spPr>
      </p:pic>
      <p:pic>
        <p:nvPicPr>
          <p:cNvPr id="13319" name="Picture 14" descr="Adminstratief%20persone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373688"/>
            <a:ext cx="180181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Line 15"/>
          <p:cNvSpPr>
            <a:spLocks noChangeShapeType="1"/>
          </p:cNvSpPr>
          <p:nvPr/>
        </p:nvSpPr>
        <p:spPr bwMode="auto">
          <a:xfrm flipH="1">
            <a:off x="2916238" y="5229225"/>
            <a:ext cx="2087562" cy="1368425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321" name="Line 16"/>
          <p:cNvSpPr>
            <a:spLocks noChangeShapeType="1"/>
          </p:cNvSpPr>
          <p:nvPr/>
        </p:nvSpPr>
        <p:spPr bwMode="auto">
          <a:xfrm>
            <a:off x="2916238" y="5229225"/>
            <a:ext cx="2016125" cy="1368425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322" name="Line 17"/>
          <p:cNvSpPr>
            <a:spLocks noChangeShapeType="1"/>
          </p:cNvSpPr>
          <p:nvPr/>
        </p:nvSpPr>
        <p:spPr bwMode="auto">
          <a:xfrm>
            <a:off x="4859338" y="5949950"/>
            <a:ext cx="64928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3323" name="Picture 13" descr="Zelfrijdende spuitmach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277336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3600" b="1" smtClean="0">
                <a:solidFill>
                  <a:schemeClr val="accent2"/>
                </a:solidFill>
              </a:rPr>
              <a:t>Andere vormen van werkloosheid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12875"/>
            <a:ext cx="6562725" cy="2520950"/>
          </a:xfrm>
        </p:spPr>
        <p:txBody>
          <a:bodyPr/>
          <a:lstStyle/>
          <a:p>
            <a:pPr eaLnBrk="1" hangingPunct="1">
              <a:defRPr/>
            </a:pPr>
            <a:r>
              <a:rPr lang="nl-NL" sz="2800" b="1" dirty="0" smtClean="0">
                <a:solidFill>
                  <a:schemeClr val="accent2"/>
                </a:solidFill>
              </a:rPr>
              <a:t>Frictiewerkloosheid 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400" b="1" dirty="0">
                <a:solidFill>
                  <a:schemeClr val="accent2"/>
                </a:solidFill>
              </a:rPr>
              <a:t> </a:t>
            </a:r>
            <a:r>
              <a:rPr lang="nl-NL" sz="1400" b="1" dirty="0" smtClean="0">
                <a:solidFill>
                  <a:schemeClr val="accent2"/>
                </a:solidFill>
              </a:rPr>
              <a:t>      (tijdens het zoeken / wisselen van een baan, duur &lt; 8 maanden)</a:t>
            </a:r>
          </a:p>
          <a:p>
            <a:pPr marL="0" indent="0" eaLnBrk="1" hangingPunct="1">
              <a:buFontTx/>
              <a:buNone/>
              <a:defRPr/>
            </a:pPr>
            <a:endParaRPr lang="nl-NL" sz="1400" b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r>
              <a:rPr lang="nl-NL" sz="2800" b="1" dirty="0" smtClean="0">
                <a:solidFill>
                  <a:schemeClr val="accent2"/>
                </a:solidFill>
              </a:rPr>
              <a:t>Regionale werkloosheid</a:t>
            </a:r>
          </a:p>
          <a:p>
            <a:pPr eaLnBrk="1" hangingPunct="1">
              <a:defRPr/>
            </a:pPr>
            <a:endParaRPr lang="nl-NL" sz="2800" b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r>
              <a:rPr lang="nl-NL" sz="2800" b="1" dirty="0" smtClean="0">
                <a:solidFill>
                  <a:schemeClr val="accent2"/>
                </a:solidFill>
              </a:rPr>
              <a:t>Seizoenswerkloosheid</a:t>
            </a:r>
          </a:p>
          <a:p>
            <a:pPr eaLnBrk="1" hangingPunct="1">
              <a:buFontTx/>
              <a:buNone/>
              <a:defRPr/>
            </a:pPr>
            <a:endParaRPr lang="nl-NL" sz="2800" b="1" dirty="0" smtClean="0">
              <a:solidFill>
                <a:schemeClr val="accent2"/>
              </a:solidFill>
            </a:endParaRPr>
          </a:p>
        </p:txBody>
      </p:sp>
      <p:pic>
        <p:nvPicPr>
          <p:cNvPr id="14340" name="Picture 8" descr="1974208785_1999999590_terra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3987800"/>
            <a:ext cx="3743325" cy="2492375"/>
          </a:xfrm>
          <a:noFill/>
        </p:spPr>
      </p:pic>
      <p:pic>
        <p:nvPicPr>
          <p:cNvPr id="14341" name="Picture 7" descr="https://economie.rabobank.com/Global/Publicatie%20afbeeldingen/2014/12%20December/regionaleprognoses-special/kaart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404971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smtClean="0">
                <a:solidFill>
                  <a:schemeClr val="accent2"/>
                </a:solidFill>
              </a:rPr>
              <a:t>Werkloosheid bestrijden</a:t>
            </a:r>
          </a:p>
        </p:txBody>
      </p:sp>
      <p:pic>
        <p:nvPicPr>
          <p:cNvPr id="15363" name="Picture 5" descr="art_xlarge_1813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628775"/>
            <a:ext cx="5705475" cy="3998913"/>
          </a:xfrm>
          <a:noFill/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b="1" smtClean="0">
                <a:solidFill>
                  <a:schemeClr val="accent2"/>
                </a:solidFill>
              </a:rPr>
              <a:t>Bestedingen stimuleren</a:t>
            </a:r>
            <a:endParaRPr lang="nl-NL" altLang="nl-NL" b="1" smtClean="0">
              <a:solidFill>
                <a:schemeClr val="accent2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1468438"/>
          </a:xfrm>
        </p:spPr>
        <p:txBody>
          <a:bodyPr/>
          <a:lstStyle/>
          <a:p>
            <a:pPr eaLnBrk="1" hangingPunct="1"/>
            <a:r>
              <a:rPr lang="nl-NL" altLang="nl-NL" sz="2800" b="1" smtClean="0">
                <a:solidFill>
                  <a:schemeClr val="accent2"/>
                </a:solidFill>
              </a:rPr>
              <a:t>Overheid kan belastingen verlagen</a:t>
            </a:r>
          </a:p>
          <a:p>
            <a:pPr eaLnBrk="1" hangingPunct="1">
              <a:buFontTx/>
              <a:buNone/>
            </a:pPr>
            <a:endParaRPr lang="en-US" altLang="nl-NL" sz="2800" smtClean="0">
              <a:solidFill>
                <a:schemeClr val="accent2"/>
              </a:solidFill>
            </a:endParaRPr>
          </a:p>
        </p:txBody>
      </p:sp>
      <p:pic>
        <p:nvPicPr>
          <p:cNvPr id="16388" name="Picture 5" descr="5700_Square_folda_lime_boodschappe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9925" y="3989388"/>
            <a:ext cx="1903413" cy="1598612"/>
          </a:xfrm>
          <a:noFill/>
        </p:spPr>
      </p:pic>
      <p:pic>
        <p:nvPicPr>
          <p:cNvPr id="16389" name="Picture 13" descr="geld%2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636838"/>
            <a:ext cx="18986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16"/>
          <p:cNvSpPr txBox="1">
            <a:spLocks noChangeArrowheads="1"/>
          </p:cNvSpPr>
          <p:nvPr/>
        </p:nvSpPr>
        <p:spPr bwMode="auto">
          <a:xfrm>
            <a:off x="539750" y="4616450"/>
            <a:ext cx="5761038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 b="1">
                <a:solidFill>
                  <a:schemeClr val="accent2"/>
                </a:solidFill>
              </a:rPr>
              <a:t>Hoger nettoloon </a:t>
            </a:r>
            <a:r>
              <a:rPr lang="nl-NL" altLang="nl-NL" sz="1600" b="1">
                <a:solidFill>
                  <a:schemeClr val="accent2"/>
                </a:solidFill>
                <a:sym typeface="Wingdings" panose="05000000000000000000" pitchFamily="2" charset="2"/>
              </a:rPr>
              <a:t> meer koopkracht  meer bestedingen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 b="1">
                <a:solidFill>
                  <a:schemeClr val="accent2"/>
                </a:solidFill>
                <a:sym typeface="Wingdings" panose="05000000000000000000" pitchFamily="2" charset="2"/>
              </a:rPr>
              <a:t> meer productie  meer werkgelegenheid</a:t>
            </a:r>
            <a:endParaRPr lang="nl-NL" altLang="nl-NL" sz="1600" b="1">
              <a:solidFill>
                <a:schemeClr val="accent2"/>
              </a:solidFill>
            </a:endParaRPr>
          </a:p>
        </p:txBody>
      </p:sp>
      <p:pic>
        <p:nvPicPr>
          <p:cNvPr id="16391" name="Picture 8" descr="http://www.refdag.nl/polopoly_fs/loonstrook_1_613296!image/341906237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38275"/>
            <a:ext cx="23034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6"/>
          <p:cNvSpPr txBox="1">
            <a:spLocks noChangeArrowheads="1"/>
          </p:cNvSpPr>
          <p:nvPr/>
        </p:nvSpPr>
        <p:spPr bwMode="auto">
          <a:xfrm>
            <a:off x="569913" y="3227388"/>
            <a:ext cx="4795837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b="1" i="1" u="sng" dirty="0">
                <a:solidFill>
                  <a:schemeClr val="accent2"/>
                </a:solidFill>
                <a:sym typeface="Wingdings" panose="05000000000000000000" pitchFamily="2" charset="2"/>
              </a:rPr>
              <a:t>voor </a:t>
            </a:r>
            <a:r>
              <a:rPr lang="nl-NL" altLang="nl-NL" b="1" i="1" u="sng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werknemers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b="1" i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(consumenten)</a:t>
            </a:r>
            <a:endParaRPr lang="nl-NL" altLang="nl-NL" sz="20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1468438"/>
          </a:xfrm>
        </p:spPr>
        <p:txBody>
          <a:bodyPr/>
          <a:lstStyle/>
          <a:p>
            <a:pPr eaLnBrk="1" hangingPunct="1"/>
            <a:r>
              <a:rPr lang="nl-NL" altLang="nl-NL" sz="2800" b="1" smtClean="0">
                <a:solidFill>
                  <a:schemeClr val="accent2"/>
                </a:solidFill>
              </a:rPr>
              <a:t>Overheid kan belastingen verlagen</a:t>
            </a:r>
          </a:p>
          <a:p>
            <a:pPr eaLnBrk="1" hangingPunct="1">
              <a:buFontTx/>
              <a:buNone/>
            </a:pPr>
            <a:endParaRPr lang="en-US" altLang="nl-NL" sz="2800" smtClean="0">
              <a:solidFill>
                <a:schemeClr val="accent2"/>
              </a:solidFill>
            </a:endParaRPr>
          </a:p>
        </p:txBody>
      </p:sp>
      <p:sp>
        <p:nvSpPr>
          <p:cNvPr id="17411" name="Text Box 16"/>
          <p:cNvSpPr txBox="1">
            <a:spLocks noChangeArrowheads="1"/>
          </p:cNvSpPr>
          <p:nvPr/>
        </p:nvSpPr>
        <p:spPr bwMode="auto">
          <a:xfrm>
            <a:off x="539750" y="4292600"/>
            <a:ext cx="6264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 b="1">
                <a:solidFill>
                  <a:schemeClr val="accent2"/>
                </a:solidFill>
              </a:rPr>
              <a:t>Aantrekkelijk voor bedrijven om zich in Nederland te vestigen:  </a:t>
            </a:r>
            <a:r>
              <a:rPr lang="nl-NL" altLang="nl-NL" sz="1600" b="1">
                <a:solidFill>
                  <a:schemeClr val="accent2"/>
                </a:solidFill>
                <a:sym typeface="Wingdings" panose="05000000000000000000" pitchFamily="2" charset="2"/>
              </a:rPr>
              <a:t> meer werkgelegenheid</a:t>
            </a:r>
            <a:endParaRPr lang="nl-NL" altLang="nl-NL" sz="1600" b="1">
              <a:solidFill>
                <a:schemeClr val="accent2"/>
              </a:solidFill>
            </a:endParaRPr>
          </a:p>
        </p:txBody>
      </p:sp>
      <p:sp>
        <p:nvSpPr>
          <p:cNvPr id="17412" name="Text Box 16"/>
          <p:cNvSpPr txBox="1">
            <a:spLocks noChangeArrowheads="1"/>
          </p:cNvSpPr>
          <p:nvPr/>
        </p:nvSpPr>
        <p:spPr bwMode="auto">
          <a:xfrm>
            <a:off x="598488" y="3359150"/>
            <a:ext cx="332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b="1" i="1" u="sng">
                <a:solidFill>
                  <a:schemeClr val="accent2"/>
                </a:solidFill>
                <a:sym typeface="Wingdings" panose="05000000000000000000" pitchFamily="2" charset="2"/>
              </a:rPr>
              <a:t>voor bedrijven:</a:t>
            </a:r>
            <a:endParaRPr lang="nl-NL" altLang="nl-NL" b="1" i="1" u="sng">
              <a:solidFill>
                <a:schemeClr val="accent2"/>
              </a:solidFill>
            </a:endParaRPr>
          </a:p>
        </p:txBody>
      </p:sp>
      <p:pic>
        <p:nvPicPr>
          <p:cNvPr id="17413" name="Picture 2" descr="http://www.zuidoostlob.amsterdam.nl/bijlagen/arenablvd2klei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49275"/>
            <a:ext cx="354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http://t3.gstatic.com/images?q=tbn:ANd9GcRpKVJWe_PNBtUk0d4ZpbbAxb2kGYOcMGAUxbb8HIxNvdOyjIt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62513"/>
            <a:ext cx="266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b="1" smtClean="0">
                <a:solidFill>
                  <a:schemeClr val="accent2"/>
                </a:solidFill>
              </a:rPr>
              <a:t>Meer overheidsbestedingen</a:t>
            </a:r>
            <a:endParaRPr lang="nl-NL" altLang="nl-NL" b="1" smtClean="0">
              <a:solidFill>
                <a:schemeClr val="accent2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47050" cy="1323975"/>
          </a:xfrm>
        </p:spPr>
        <p:txBody>
          <a:bodyPr/>
          <a:lstStyle/>
          <a:p>
            <a:pPr eaLnBrk="1" hangingPunct="1"/>
            <a:r>
              <a:rPr lang="nl-NL" altLang="nl-NL" sz="2800" b="1" dirty="0" smtClean="0">
                <a:solidFill>
                  <a:schemeClr val="accent2"/>
                </a:solidFill>
              </a:rPr>
              <a:t>Overheid kan zelf meer besteden</a:t>
            </a:r>
          </a:p>
          <a:p>
            <a:pPr eaLnBrk="1" hangingPunct="1">
              <a:buFontTx/>
              <a:buNone/>
            </a:pPr>
            <a:r>
              <a:rPr lang="nl-NL" altLang="nl-NL" sz="2800" dirty="0" smtClean="0">
                <a:solidFill>
                  <a:schemeClr val="accent2"/>
                </a:solidFill>
              </a:rPr>
              <a:t>	Investeren in (grote) projecten </a:t>
            </a:r>
          </a:p>
        </p:txBody>
      </p:sp>
      <p:pic>
        <p:nvPicPr>
          <p:cNvPr id="18437" name="Picture 10" descr="trucrasen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30538"/>
            <a:ext cx="37084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14"/>
          <p:cNvSpPr txBox="1">
            <a:spLocks noChangeArrowheads="1"/>
          </p:cNvSpPr>
          <p:nvPr/>
        </p:nvSpPr>
        <p:spPr bwMode="auto">
          <a:xfrm>
            <a:off x="611188" y="5805488"/>
            <a:ext cx="8281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200" b="1" i="1" dirty="0" smtClean="0">
                <a:solidFill>
                  <a:schemeClr val="accent2"/>
                </a:solidFill>
              </a:rPr>
              <a:t>Investeren in infrastructuur		   of woningbouw</a:t>
            </a:r>
            <a:endParaRPr lang="nl-NL" altLang="nl-NL" sz="1200" b="1" i="1" dirty="0">
              <a:solidFill>
                <a:schemeClr val="accent2"/>
              </a:solidFill>
            </a:endParaRPr>
          </a:p>
        </p:txBody>
      </p:sp>
      <p:pic>
        <p:nvPicPr>
          <p:cNvPr id="18439" name="Picture 9" descr="http://www.ed.nl/polopoly_fs/1.216159.1358971128!/image/image.jpg_gen/derivatives/fixed_width_500/image-216159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030538"/>
            <a:ext cx="4389438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smtClean="0">
                <a:solidFill>
                  <a:schemeClr val="accent2"/>
                </a:solidFill>
              </a:rPr>
              <a:t>loonmatiging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438"/>
            <a:ext cx="3457575" cy="13668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2800" smtClean="0">
                <a:solidFill>
                  <a:schemeClr val="accent2"/>
                </a:solidFill>
                <a:sym typeface="Wingdings" panose="05000000000000000000" pitchFamily="2" charset="2"/>
              </a:rPr>
              <a:t>Lonen niet te hard laten stijgen: </a:t>
            </a:r>
            <a:r>
              <a:rPr lang="nl-NL" altLang="nl-NL" sz="2800" b="1" smtClean="0">
                <a:solidFill>
                  <a:schemeClr val="accent2"/>
                </a:solidFill>
                <a:sym typeface="Wingdings" panose="05000000000000000000" pitchFamily="2" charset="2"/>
              </a:rPr>
              <a:t>“loonmatiging”</a:t>
            </a:r>
            <a:endParaRPr lang="nl-NL" altLang="nl-NL" sz="2800" smtClean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sz="2000" b="1" smtClean="0">
              <a:solidFill>
                <a:schemeClr val="accent2"/>
              </a:solidFill>
              <a:sym typeface="Wingdings" panose="05000000000000000000" pitchFamily="2" charset="2"/>
            </a:endParaRPr>
          </a:p>
        </p:txBody>
      </p:sp>
      <p:pic>
        <p:nvPicPr>
          <p:cNvPr id="19460" name="Picture 10" descr="http://www.sgnbv.nl/images/landkaar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57563"/>
            <a:ext cx="45370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kstvak 1"/>
          <p:cNvSpPr txBox="1">
            <a:spLocks noChangeArrowheads="1"/>
          </p:cNvSpPr>
          <p:nvPr/>
        </p:nvSpPr>
        <p:spPr bwMode="auto">
          <a:xfrm>
            <a:off x="3851275" y="2349500"/>
            <a:ext cx="48974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nl-NL" altLang="nl-NL" sz="2000" b="1">
                <a:solidFill>
                  <a:schemeClr val="accent2"/>
                </a:solidFill>
                <a:sym typeface="Wingdings" panose="05000000000000000000" pitchFamily="2" charset="2"/>
              </a:rPr>
              <a:t>Lage(re) loonkosten goed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nl-NL" altLang="nl-NL" sz="2000" b="1">
                <a:solidFill>
                  <a:schemeClr val="accent2"/>
                </a:solidFill>
                <a:sym typeface="Wingdings" panose="05000000000000000000" pitchFamily="2" charset="2"/>
              </a:rPr>
              <a:t>voor </a:t>
            </a:r>
            <a:r>
              <a:rPr lang="nl-NL" altLang="nl-NL" sz="2000" b="1" i="1" u="sng">
                <a:solidFill>
                  <a:schemeClr val="accent2"/>
                </a:solidFill>
                <a:sym typeface="Wingdings" panose="05000000000000000000" pitchFamily="2" charset="2"/>
              </a:rPr>
              <a:t>internationale concurrentiepositie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nl-NL" altLang="nl-NL" sz="2000" b="1">
                <a:solidFill>
                  <a:schemeClr val="accent2"/>
                </a:solidFill>
                <a:sym typeface="Wingdings" panose="05000000000000000000" pitchFamily="2" charset="2"/>
              </a:rPr>
              <a:t>van Nederland</a:t>
            </a:r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smtClean="0">
                <a:solidFill>
                  <a:schemeClr val="accent2"/>
                </a:solidFill>
              </a:rPr>
              <a:t>En…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63272" cy="4565104"/>
          </a:xfrm>
        </p:spPr>
        <p:txBody>
          <a:bodyPr/>
          <a:lstStyle/>
          <a:p>
            <a:pPr eaLnBrk="1" hangingPunct="1"/>
            <a:r>
              <a:rPr lang="nl-NL" altLang="nl-NL" sz="2800" dirty="0" smtClean="0">
                <a:solidFill>
                  <a:schemeClr val="accent2"/>
                </a:solidFill>
              </a:rPr>
              <a:t>ATV (Arbeidstijdverkorting)</a:t>
            </a:r>
          </a:p>
          <a:p>
            <a:pPr marL="0" indent="0" eaLnBrk="1" hangingPunct="1">
              <a:buNone/>
            </a:pPr>
            <a:r>
              <a:rPr lang="nl-NL" altLang="nl-NL" sz="2800" dirty="0" smtClean="0">
                <a:solidFill>
                  <a:schemeClr val="accent2"/>
                </a:solidFill>
              </a:rPr>
              <a:t>Werkweek van 40 naar 36 </a:t>
            </a:r>
            <a:r>
              <a:rPr lang="nl-NL" altLang="nl-NL" sz="2800" dirty="0" smtClean="0">
                <a:solidFill>
                  <a:schemeClr val="accent2"/>
                </a:solidFill>
              </a:rPr>
              <a:t>uur</a:t>
            </a:r>
          </a:p>
          <a:p>
            <a:pPr marL="0" indent="0" eaLnBrk="1" hangingPunct="1">
              <a:buNone/>
            </a:pPr>
            <a:r>
              <a:rPr lang="nl-NL" altLang="nl-NL" sz="2400" dirty="0" smtClean="0">
                <a:solidFill>
                  <a:srgbClr val="FF0000"/>
                </a:solidFill>
              </a:rPr>
              <a:t>(i.p.v. 10 mensen 40 uur, kunnen 11 mensen 36 uur werken)</a:t>
            </a:r>
          </a:p>
          <a:p>
            <a:pPr marL="0" indent="0" eaLnBrk="1" hangingPunct="1">
              <a:buNone/>
            </a:pPr>
            <a:endParaRPr lang="nl-NL" altLang="nl-NL" sz="2800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nl-NL" altLang="nl-NL" sz="2800" dirty="0" smtClean="0">
                <a:solidFill>
                  <a:schemeClr val="accent2"/>
                </a:solidFill>
              </a:rPr>
              <a:t>Bedrijfstijd verlengen</a:t>
            </a:r>
          </a:p>
          <a:p>
            <a:pPr marL="0" indent="0" eaLnBrk="1" hangingPunct="1">
              <a:buNone/>
            </a:pPr>
            <a:r>
              <a:rPr lang="nl-NL" altLang="nl-NL" sz="2800" dirty="0" smtClean="0">
                <a:solidFill>
                  <a:schemeClr val="accent2"/>
                </a:solidFill>
              </a:rPr>
              <a:t>Meer productie </a:t>
            </a:r>
            <a:r>
              <a:rPr lang="nl-NL" altLang="nl-NL" sz="28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 meer </a:t>
            </a:r>
            <a:r>
              <a:rPr lang="nl-NL" altLang="nl-NL" sz="28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werkgelegenheid</a:t>
            </a:r>
          </a:p>
          <a:p>
            <a:pPr marL="0" indent="0" eaLnBrk="1" hangingPunct="1">
              <a:buNone/>
            </a:pPr>
            <a:endParaRPr lang="nl-NL" altLang="nl-NL" sz="2800" dirty="0" smtClean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eaLnBrk="1" hangingPunct="1"/>
            <a:r>
              <a:rPr lang="nl-NL" altLang="nl-NL" sz="2800" dirty="0" smtClean="0">
                <a:solidFill>
                  <a:schemeClr val="accent2"/>
                </a:solidFill>
              </a:rPr>
              <a:t>Omscholing </a:t>
            </a:r>
            <a:endParaRPr lang="nl-NL" altLang="nl-NL" sz="2800" dirty="0" smtClean="0">
              <a:solidFill>
                <a:schemeClr val="accent2"/>
              </a:solidFill>
            </a:endParaRPr>
          </a:p>
        </p:txBody>
      </p:sp>
      <p:grpSp>
        <p:nvGrpSpPr>
          <p:cNvPr id="3" name="Groep 2"/>
          <p:cNvGrpSpPr/>
          <p:nvPr/>
        </p:nvGrpSpPr>
        <p:grpSpPr>
          <a:xfrm>
            <a:off x="3297313" y="3741585"/>
            <a:ext cx="5544616" cy="2999783"/>
            <a:chOff x="2510356" y="5033987"/>
            <a:chExt cx="3126286" cy="1725874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99" r="7716" b="1"/>
            <a:stretch/>
          </p:blipFill>
          <p:spPr>
            <a:xfrm>
              <a:off x="2510356" y="5589429"/>
              <a:ext cx="2880320" cy="1170432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31" t="27037"/>
            <a:stretch/>
          </p:blipFill>
          <p:spPr>
            <a:xfrm>
              <a:off x="4638836" y="5033987"/>
              <a:ext cx="997806" cy="170795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dirty="0" smtClean="0">
                <a:solidFill>
                  <a:schemeClr val="accent2"/>
                </a:solidFill>
              </a:rPr>
              <a:t>Wat is de arbeidsmarkt?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24" y="1628800"/>
            <a:ext cx="7248151" cy="46943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160844" y="1700808"/>
            <a:ext cx="28223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arbeidsmarkt</a:t>
            </a:r>
            <a:endParaRPr lang="nl-NL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1691680" y="3861048"/>
            <a:ext cx="13101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vraag</a:t>
            </a:r>
            <a:endParaRPr lang="nl-NL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5076056" y="3861048"/>
            <a:ext cx="1656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aanbod</a:t>
            </a:r>
            <a:endParaRPr lang="nl-NL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4446272" y="5092074"/>
            <a:ext cx="19442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werkloze</a:t>
            </a:r>
            <a:endParaRPr lang="nl-NL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384095" y="5092074"/>
            <a:ext cx="22565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werkzame</a:t>
            </a:r>
            <a:endParaRPr lang="nl-NL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smtClean="0">
                <a:solidFill>
                  <a:schemeClr val="accent2"/>
                </a:solidFill>
              </a:rPr>
              <a:t>Werkgelegenheid</a:t>
            </a:r>
          </a:p>
        </p:txBody>
      </p:sp>
      <p:sp>
        <p:nvSpPr>
          <p:cNvPr id="4099" name="Tekstvak 1"/>
          <p:cNvSpPr txBox="1">
            <a:spLocks noChangeArrowheads="1"/>
          </p:cNvSpPr>
          <p:nvPr/>
        </p:nvSpPr>
        <p:spPr bwMode="auto">
          <a:xfrm>
            <a:off x="323850" y="1700213"/>
            <a:ext cx="8280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/>
              <a:t>De </a:t>
            </a:r>
            <a:r>
              <a:rPr lang="nl-NL" altLang="nl-NL" sz="2800" b="1" u="sng"/>
              <a:t>vraag naar arbeid</a:t>
            </a:r>
            <a:r>
              <a:rPr lang="nl-NL" altLang="nl-NL" sz="2800" b="1"/>
              <a:t> komt dus van </a:t>
            </a:r>
            <a:r>
              <a:rPr lang="nl-NL" altLang="nl-NL" sz="2800" b="1" u="sng"/>
              <a:t>werkgevers</a:t>
            </a:r>
            <a:r>
              <a:rPr lang="nl-NL" altLang="nl-NL" sz="2800" b="1"/>
              <a:t> (bedrijven en overheid) </a:t>
            </a:r>
          </a:p>
        </p:txBody>
      </p:sp>
      <p:sp>
        <p:nvSpPr>
          <p:cNvPr id="4100" name="Tekstvak 11"/>
          <p:cNvSpPr txBox="1">
            <a:spLocks noChangeArrowheads="1"/>
          </p:cNvSpPr>
          <p:nvPr/>
        </p:nvSpPr>
        <p:spPr bwMode="auto">
          <a:xfrm>
            <a:off x="328613" y="3500438"/>
            <a:ext cx="82819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/>
              <a:t>Werkgelegenheid (alle arbeidsplaatsen bij bedrijven en overheid)</a:t>
            </a:r>
          </a:p>
        </p:txBody>
      </p:sp>
      <p:pic>
        <p:nvPicPr>
          <p:cNvPr id="4101" name="Afbeelding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69090" r="39978" b="10316"/>
          <a:stretch>
            <a:fillRect/>
          </a:stretch>
        </p:blipFill>
        <p:spPr bwMode="auto">
          <a:xfrm>
            <a:off x="4211638" y="4581525"/>
            <a:ext cx="46799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kstvak 2"/>
          <p:cNvSpPr txBox="1">
            <a:spLocks noChangeArrowheads="1"/>
          </p:cNvSpPr>
          <p:nvPr/>
        </p:nvSpPr>
        <p:spPr bwMode="auto">
          <a:xfrm>
            <a:off x="3276600" y="2276475"/>
            <a:ext cx="26638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9600"/>
              <a:t>=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smtClean="0">
                <a:solidFill>
                  <a:schemeClr val="accent2"/>
                </a:solidFill>
              </a:rPr>
              <a:t>Beroepsbevolking</a:t>
            </a:r>
          </a:p>
        </p:txBody>
      </p:sp>
      <p:sp>
        <p:nvSpPr>
          <p:cNvPr id="5123" name="Tekstvak 1"/>
          <p:cNvSpPr txBox="1">
            <a:spLocks noChangeArrowheads="1"/>
          </p:cNvSpPr>
          <p:nvPr/>
        </p:nvSpPr>
        <p:spPr bwMode="auto">
          <a:xfrm>
            <a:off x="323850" y="1700213"/>
            <a:ext cx="8280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/>
              <a:t>Het </a:t>
            </a:r>
            <a:r>
              <a:rPr lang="nl-NL" altLang="nl-NL" sz="2800" b="1" u="sng"/>
              <a:t>aanbod van arbeid</a:t>
            </a:r>
            <a:r>
              <a:rPr lang="nl-NL" altLang="nl-NL" sz="2800" b="1"/>
              <a:t> komt van de</a:t>
            </a:r>
            <a:r>
              <a:rPr lang="nl-NL" altLang="nl-NL" sz="2800" b="1" u="sng"/>
              <a:t> beroepsbevolking</a:t>
            </a:r>
            <a:endParaRPr lang="nl-NL" altLang="nl-NL" sz="2800" b="1"/>
          </a:p>
        </p:txBody>
      </p:sp>
      <p:sp>
        <p:nvSpPr>
          <p:cNvPr id="5124" name="Tekstvak 11"/>
          <p:cNvSpPr txBox="1">
            <a:spLocks noChangeArrowheads="1"/>
          </p:cNvSpPr>
          <p:nvPr/>
        </p:nvSpPr>
        <p:spPr bwMode="auto">
          <a:xfrm>
            <a:off x="328613" y="3500438"/>
            <a:ext cx="82819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b="1"/>
              <a:t>Iedereen van 15 jaar tot de pensioenleeftijd die werkt of wil werken (</a:t>
            </a:r>
            <a:r>
              <a:rPr lang="nl-NL" altLang="nl-NL" sz="2800" b="1" u="sng"/>
              <a:t>werkloos</a:t>
            </a:r>
            <a:r>
              <a:rPr lang="nl-NL" altLang="nl-NL" sz="2800" b="1"/>
              <a:t> is) </a:t>
            </a:r>
          </a:p>
        </p:txBody>
      </p:sp>
      <p:sp>
        <p:nvSpPr>
          <p:cNvPr id="5125" name="Tekstvak 2"/>
          <p:cNvSpPr txBox="1">
            <a:spLocks noChangeArrowheads="1"/>
          </p:cNvSpPr>
          <p:nvPr/>
        </p:nvSpPr>
        <p:spPr bwMode="auto">
          <a:xfrm>
            <a:off x="3276600" y="2276475"/>
            <a:ext cx="26638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9600"/>
              <a:t>=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smtClean="0">
                <a:solidFill>
                  <a:schemeClr val="accent2"/>
                </a:solidFill>
              </a:rPr>
              <a:t>Beroepsbevolking</a:t>
            </a:r>
          </a:p>
        </p:txBody>
      </p:sp>
      <p:pic>
        <p:nvPicPr>
          <p:cNvPr id="6147" name="Picture 2" descr="http://www.economielokaal.nl/wp-content/uploads/beroepsbevolk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556792"/>
            <a:ext cx="88646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8100392" y="2852936"/>
            <a:ext cx="7200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67</a:t>
            </a:r>
            <a:endParaRPr lang="nl-NL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3600" b="1" smtClean="0">
                <a:solidFill>
                  <a:schemeClr val="accent2"/>
                </a:solidFill>
              </a:rPr>
              <a:t>Werkloosheid ontstaat: </a:t>
            </a:r>
            <a:r>
              <a:rPr lang="nl-NL" altLang="nl-NL" sz="3600" smtClean="0">
                <a:solidFill>
                  <a:schemeClr val="accent2"/>
                </a:solidFill>
              </a:rPr>
              <a:t/>
            </a:r>
            <a:br>
              <a:rPr lang="nl-NL" altLang="nl-NL" sz="3600" smtClean="0">
                <a:solidFill>
                  <a:schemeClr val="accent2"/>
                </a:solidFill>
              </a:rPr>
            </a:br>
            <a:r>
              <a:rPr lang="nl-NL" altLang="nl-NL" sz="4000" smtClean="0"/>
              <a:t> 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539750" y="2060575"/>
            <a:ext cx="83534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b="1">
                <a:solidFill>
                  <a:schemeClr val="accent2"/>
                </a:solidFill>
              </a:rPr>
              <a:t>Als er meer </a:t>
            </a:r>
            <a:r>
              <a:rPr lang="nl-NL" altLang="nl-NL" b="1">
                <a:solidFill>
                  <a:srgbClr val="FF0000"/>
                </a:solidFill>
              </a:rPr>
              <a:t>aanbod van arbeid </a:t>
            </a:r>
            <a:r>
              <a:rPr lang="nl-NL" altLang="nl-NL" b="1">
                <a:solidFill>
                  <a:schemeClr val="accent2"/>
                </a:solidFill>
              </a:rPr>
              <a:t>dan </a:t>
            </a:r>
            <a:r>
              <a:rPr lang="nl-NL" altLang="nl-NL" b="1">
                <a:solidFill>
                  <a:srgbClr val="FF0000"/>
                </a:solidFill>
              </a:rPr>
              <a:t>vraag naar arbeid is</a:t>
            </a:r>
            <a:endParaRPr lang="nl-NL" altLang="nl-NL" b="1">
              <a:solidFill>
                <a:schemeClr val="accent2"/>
              </a:solidFill>
            </a:endParaRPr>
          </a:p>
        </p:txBody>
      </p:sp>
      <p:pic>
        <p:nvPicPr>
          <p:cNvPr id="11268" name="Picture 7" descr="http://www.economielokaal.nl/wp-content/uploads/2009/03/krappe-of-ruime-arbeidsmark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752850"/>
            <a:ext cx="82931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rkloosheid de definitie  RADAR EXTRA (AVROTROS).mp4">
            <a:hlinkClick r:id="" action="ppaction://media"/>
            <a:extLst>
              <a:ext uri="{FF2B5EF4-FFF2-40B4-BE49-F238E27FC236}">
                <a16:creationId xmlns:a16="http://schemas.microsoft.com/office/drawing/2014/main" id="{69ECE7D1-2584-E54E-928F-834705639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404664"/>
            <a:ext cx="8661600" cy="4872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WW-uitkering</a:t>
            </a:r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WW = werkloosheidswet </a:t>
            </a:r>
          </a:p>
          <a:p>
            <a:r>
              <a:rPr lang="nl-NL" altLang="nl-NL" smtClean="0"/>
              <a:t>WW-uitkering aanvragen bij het</a:t>
            </a:r>
          </a:p>
          <a:p>
            <a:endParaRPr lang="nl-NL" altLang="nl-NL" smtClean="0"/>
          </a:p>
          <a:p>
            <a:endParaRPr lang="nl-NL" altLang="nl-NL" smtClean="0"/>
          </a:p>
          <a:p>
            <a:r>
              <a:rPr lang="nl-NL" altLang="nl-NL" smtClean="0"/>
              <a:t>Als je buiten je schuld werkloos wordt</a:t>
            </a:r>
          </a:p>
          <a:p>
            <a:r>
              <a:rPr lang="nl-NL" altLang="nl-NL" b="1" i="1" smtClean="0"/>
              <a:t>Dus geen WW als je zelf ontslag neemt of op staande voet wordt ontslagen</a:t>
            </a:r>
          </a:p>
          <a:p>
            <a:endParaRPr lang="nl-NL" altLang="nl-NL" smtClean="0"/>
          </a:p>
        </p:txBody>
      </p:sp>
      <p:pic>
        <p:nvPicPr>
          <p:cNvPr id="7172" name="Picture 6" descr="https://perspectief.uwv.nl/sites/all/themes/perspectief/images/logo-uwv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700213"/>
            <a:ext cx="17653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Hoe hoog is je WW-uitkering?</a:t>
            </a:r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>
              <a:defRPr/>
            </a:pPr>
            <a:r>
              <a:rPr lang="nl-NL" altLang="nl-NL" dirty="0" smtClean="0"/>
              <a:t>Voor ieder gewerkt jaar: 1 maand WW (max. 36 maanden)</a:t>
            </a:r>
          </a:p>
          <a:p>
            <a:pPr>
              <a:defRPr/>
            </a:pPr>
            <a:r>
              <a:rPr lang="nl-NL" altLang="nl-NL" dirty="0" smtClean="0"/>
              <a:t>1</a:t>
            </a:r>
            <a:r>
              <a:rPr lang="nl-NL" altLang="nl-NL" baseline="30000" dirty="0" smtClean="0"/>
              <a:t>e</a:t>
            </a:r>
            <a:r>
              <a:rPr lang="nl-NL" altLang="nl-NL" dirty="0" smtClean="0"/>
              <a:t> twee maanden: 75% van je   </a:t>
            </a:r>
          </a:p>
          <a:p>
            <a:pPr marL="0" indent="0">
              <a:buFontTx/>
              <a:buNone/>
              <a:defRPr/>
            </a:pPr>
            <a:r>
              <a:rPr lang="nl-NL" altLang="nl-NL" dirty="0"/>
              <a:t> </a:t>
            </a:r>
            <a:r>
              <a:rPr lang="nl-NL" altLang="nl-NL" dirty="0" smtClean="0"/>
              <a:t>   laatstverdiende loon</a:t>
            </a:r>
          </a:p>
          <a:p>
            <a:pPr>
              <a:defRPr/>
            </a:pPr>
            <a:r>
              <a:rPr lang="nl-NL" altLang="nl-NL" dirty="0" smtClean="0"/>
              <a:t>Daarna 70% van je laatstverdiende loon </a:t>
            </a:r>
          </a:p>
          <a:p>
            <a:pPr marL="0" indent="0">
              <a:buFontTx/>
              <a:buNone/>
              <a:defRPr/>
            </a:pPr>
            <a:endParaRPr lang="nl-NL" altLang="nl-NL" dirty="0" smtClean="0"/>
          </a:p>
          <a:p>
            <a:pPr marL="0" indent="0">
              <a:buFontTx/>
              <a:buNone/>
              <a:defRPr/>
            </a:pPr>
            <a:r>
              <a:rPr lang="nl-NL" altLang="nl-NL" sz="2000" b="1" dirty="0" smtClean="0">
                <a:solidFill>
                  <a:schemeClr val="accent2"/>
                </a:solidFill>
              </a:rPr>
              <a:t>Voorbeeld: je verdiende € 2.500 per maand</a:t>
            </a:r>
          </a:p>
          <a:p>
            <a:pPr marL="0" indent="0">
              <a:buFontTx/>
              <a:buNone/>
              <a:defRPr/>
            </a:pPr>
            <a:r>
              <a:rPr lang="nl-NL" altLang="nl-NL" sz="2000" b="1" dirty="0" smtClean="0">
                <a:solidFill>
                  <a:schemeClr val="accent2"/>
                </a:solidFill>
              </a:rPr>
              <a:t>Je WW-uitkering 1</a:t>
            </a:r>
            <a:r>
              <a:rPr lang="nl-NL" altLang="nl-NL" sz="2000" b="1" baseline="30000" dirty="0" smtClean="0">
                <a:solidFill>
                  <a:schemeClr val="accent2"/>
                </a:solidFill>
              </a:rPr>
              <a:t>e</a:t>
            </a:r>
            <a:r>
              <a:rPr lang="nl-NL" altLang="nl-NL" sz="2000" b="1" dirty="0" smtClean="0">
                <a:solidFill>
                  <a:schemeClr val="accent2"/>
                </a:solidFill>
              </a:rPr>
              <a:t> twee maanden: 0,75 x € 2.500 = € 1.875 per maand</a:t>
            </a:r>
          </a:p>
          <a:p>
            <a:pPr marL="0" indent="0">
              <a:buFontTx/>
              <a:buNone/>
              <a:defRPr/>
            </a:pPr>
            <a:r>
              <a:rPr lang="nl-NL" altLang="nl-NL" sz="2000" b="1" dirty="0" smtClean="0">
                <a:solidFill>
                  <a:schemeClr val="accent2"/>
                </a:solidFill>
              </a:rPr>
              <a:t>Je WW-uitkering daarna: 0,7 x € 2.500 = € 1.750 per maand</a:t>
            </a:r>
            <a:endParaRPr lang="nl-NL" altLang="nl-NL" sz="2000" b="1" dirty="0">
              <a:solidFill>
                <a:schemeClr val="accent2"/>
              </a:solidFill>
            </a:endParaRPr>
          </a:p>
          <a:p>
            <a:pPr marL="0" indent="0">
              <a:buNone/>
              <a:defRPr/>
            </a:pPr>
            <a:endParaRPr lang="nl-NL" altLang="nl-NL" dirty="0" smtClean="0"/>
          </a:p>
          <a:p>
            <a:pPr>
              <a:defRPr/>
            </a:pPr>
            <a:endParaRPr lang="nl-NL" alt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375</Words>
  <Application>Microsoft Office PowerPoint</Application>
  <PresentationFormat>Diavoorstelling (4:3)</PresentationFormat>
  <Paragraphs>79</Paragraphs>
  <Slides>19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Arial</vt:lpstr>
      <vt:lpstr>Wingdings</vt:lpstr>
      <vt:lpstr>Standaardontwerp</vt:lpstr>
      <vt:lpstr>Arbeidsmarkt</vt:lpstr>
      <vt:lpstr>Wat is de arbeidsmarkt?</vt:lpstr>
      <vt:lpstr>Werkgelegenheid</vt:lpstr>
      <vt:lpstr>Beroepsbevolking</vt:lpstr>
      <vt:lpstr>Beroepsbevolking</vt:lpstr>
      <vt:lpstr>Werkloosheid ontstaat:   </vt:lpstr>
      <vt:lpstr>PowerPoint-presentatie</vt:lpstr>
      <vt:lpstr>WW-uitkering</vt:lpstr>
      <vt:lpstr>Hoe hoog is je WW-uitkering?</vt:lpstr>
      <vt:lpstr>PowerPoint-presentatie</vt:lpstr>
      <vt:lpstr>Conjuncturele werkloosheid</vt:lpstr>
      <vt:lpstr>Structurele werkloosheid</vt:lpstr>
      <vt:lpstr>Andere vormen van werkloosheid</vt:lpstr>
      <vt:lpstr>Werkloosheid bestrijden</vt:lpstr>
      <vt:lpstr>Bestedingen stimuleren</vt:lpstr>
      <vt:lpstr>PowerPoint-presentatie</vt:lpstr>
      <vt:lpstr>Meer overheidsbestedingen</vt:lpstr>
      <vt:lpstr>loonmatiging</vt:lpstr>
      <vt:lpstr>En…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inflatie</dc:title>
  <dc:creator>e.h. loen</dc:creator>
  <cp:lastModifiedBy>Ewout Loen</cp:lastModifiedBy>
  <cp:revision>56</cp:revision>
  <dcterms:created xsi:type="dcterms:W3CDTF">2008-10-27T19:27:43Z</dcterms:created>
  <dcterms:modified xsi:type="dcterms:W3CDTF">2018-04-05T09:20:39Z</dcterms:modified>
</cp:coreProperties>
</file>