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1" r:id="rId6"/>
    <p:sldId id="268" r:id="rId7"/>
    <p:sldId id="261" r:id="rId8"/>
    <p:sldId id="266" r:id="rId9"/>
    <p:sldId id="262" r:id="rId10"/>
    <p:sldId id="263" r:id="rId11"/>
    <p:sldId id="264" r:id="rId12"/>
    <p:sldId id="270" r:id="rId13"/>
    <p:sldId id="265" r:id="rId1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1A77-FE40-45D7-8D09-8979D122BB7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345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DEFE-0538-4076-AC2D-5D4BF29D4C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929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9724-FCF0-472A-A6CE-040B9CCB54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336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D4E5-670A-4944-810B-511DB1B955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342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C6E5-9E41-424A-857A-F56D97E69C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B291-391A-4861-9E5B-BEC235C734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708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7934-229D-44DC-B0C5-ED5F70592A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24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A321-1988-438F-A1F8-2B08A00CD1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20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1DBA-290D-4BAC-A0C5-BABEEF9DE69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80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27F3-F8D4-43F6-9DF5-CFB9FE7C10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11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3EAE-AF45-440D-9C25-67851B4911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070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D0C14-772C-432B-A4AE-AA1CDB60F0B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19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3B64-22E7-47AF-8B8F-66EA018CA64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593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D16D6A-03EE-418E-AE1D-A267B54F42C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Axlpk2sy6g" TargetMode="External"/><Relationship Id="rId4" Type="http://schemas.openxmlformats.org/officeDocument/2006/relationships/hyperlink" Target="https://www.youtube.com/watch?v=4Axlpk2sy6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22922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 sz="4800" b="1" smtClean="0">
                <a:solidFill>
                  <a:schemeClr val="accent2"/>
                </a:solidFill>
                <a:latin typeface="Verdana" panose="020B0604030504040204" pitchFamily="34" charset="0"/>
              </a:rPr>
              <a:t>Binnen de EU </a:t>
            </a:r>
            <a:r>
              <a:rPr lang="nl-NL" altLang="nl-NL" sz="4800" b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vrijhandel</a:t>
            </a:r>
            <a:endParaRPr lang="nl-NL" altLang="nl-NL" sz="4800" b="1" smtClean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205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350"/>
            <a:ext cx="8064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 smtClean="0">
                <a:solidFill>
                  <a:schemeClr val="accent2"/>
                </a:solidFill>
                <a:latin typeface="Verdana" panose="020B0604030504040204" pitchFamily="34" charset="0"/>
              </a:rPr>
              <a:t>Op een rijtje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54200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chemeClr val="accent2"/>
                </a:solidFill>
              </a:rPr>
              <a:t>Invoerheffingen</a:t>
            </a:r>
          </a:p>
          <a:p>
            <a:pPr eaLnBrk="1" hangingPunct="1"/>
            <a:r>
              <a:rPr lang="nl-NL" altLang="nl-NL" b="1" smtClean="0">
                <a:solidFill>
                  <a:schemeClr val="accent2"/>
                </a:solidFill>
              </a:rPr>
              <a:t>Contingentering (importquota)</a:t>
            </a:r>
          </a:p>
          <a:p>
            <a:pPr eaLnBrk="1" hangingPunct="1"/>
            <a:r>
              <a:rPr lang="nl-NL" altLang="nl-NL" b="1" smtClean="0">
                <a:solidFill>
                  <a:schemeClr val="accent2"/>
                </a:solidFill>
              </a:rPr>
              <a:t>Importverbod </a:t>
            </a:r>
            <a:endParaRPr lang="nl-NL" altLang="nl-NL" b="1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2997200"/>
            <a:ext cx="7848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Verdana" panose="020B0604030504040204" pitchFamily="34" charset="0"/>
              </a:rPr>
              <a:t>zijn </a:t>
            </a:r>
            <a:r>
              <a:rPr lang="nl-NL" altLang="nl-NL" sz="2400" u="sng">
                <a:solidFill>
                  <a:schemeClr val="accent2"/>
                </a:solidFill>
                <a:latin typeface="Verdana" panose="020B0604030504040204" pitchFamily="34" charset="0"/>
              </a:rPr>
              <a:t>invoerbeperkende</a:t>
            </a:r>
            <a:r>
              <a:rPr lang="nl-NL" altLang="nl-NL" sz="2400">
                <a:solidFill>
                  <a:schemeClr val="accent2"/>
                </a:solidFill>
                <a:latin typeface="Verdana" panose="020B0604030504040204" pitchFamily="34" charset="0"/>
              </a:rPr>
              <a:t> protectiemaatregelen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8313" y="400526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 b="1">
              <a:solidFill>
                <a:schemeClr val="accent2"/>
              </a:solidFill>
            </a:endParaRPr>
          </a:p>
          <a:p>
            <a:pPr eaLnBrk="1" hangingPunct="1"/>
            <a:r>
              <a:rPr lang="nl-NL" altLang="nl-NL" b="1">
                <a:solidFill>
                  <a:schemeClr val="accent2"/>
                </a:solidFill>
              </a:rPr>
              <a:t>exportsubsidie</a:t>
            </a:r>
            <a:endParaRPr lang="nl-NL" altLang="nl-NL" b="1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58813" y="537368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Verdana" panose="020B0604030504040204" pitchFamily="34" charset="0"/>
              </a:rPr>
              <a:t>is een </a:t>
            </a:r>
            <a:r>
              <a:rPr lang="nl-NL" altLang="nl-NL" sz="2400" u="sng">
                <a:solidFill>
                  <a:schemeClr val="accent2"/>
                </a:solidFill>
                <a:latin typeface="Verdana" panose="020B0604030504040204" pitchFamily="34" charset="0"/>
              </a:rPr>
              <a:t>exportbevorderende</a:t>
            </a:r>
            <a:r>
              <a:rPr lang="nl-NL" altLang="nl-NL" sz="2400">
                <a:solidFill>
                  <a:schemeClr val="accent2"/>
                </a:solidFill>
                <a:latin typeface="Verdana" panose="020B0604030504040204" pitchFamily="34" charset="0"/>
              </a:rPr>
              <a:t> maatregel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9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9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9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9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9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9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3" grpId="0"/>
      <p:bldP spid="225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 smtClean="0">
                <a:solidFill>
                  <a:schemeClr val="accent2"/>
                </a:solidFill>
                <a:latin typeface="Verdana" panose="020B0604030504040204" pitchFamily="34" charset="0"/>
              </a:rPr>
              <a:t>Zonder protectiemaatregelen is er VRIJHANDEL</a:t>
            </a:r>
          </a:p>
        </p:txBody>
      </p:sp>
      <p:pic>
        <p:nvPicPr>
          <p:cNvPr id="6" name="Picture 5" descr="WTO1-Color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19238"/>
            <a:ext cx="269716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8313" y="4221163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accent2"/>
                </a:solidFill>
                <a:latin typeface="Verdana" panose="020B0604030504040204" pitchFamily="34" charset="0"/>
              </a:rPr>
              <a:t>Bij de WTO (Wereldhandelsorganisatie) zijn ruim 150 landen aangesloten. Eén van de taken van de WTO is om handelsbelemmeringen (protectiemaatregelen) op te heffen, oftewel vrijhandel te bevorderen.</a:t>
            </a:r>
            <a:r>
              <a:rPr lang="nl-NL" altLang="nl-NL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5300"/>
            <a:ext cx="8856663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19643" r="41626" b="12325"/>
          <a:stretch>
            <a:fillRect/>
          </a:stretch>
        </p:blipFill>
        <p:spPr bwMode="auto">
          <a:xfrm>
            <a:off x="1979613" y="476250"/>
            <a:ext cx="538638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5901" r="4182" b="1701"/>
          <a:stretch>
            <a:fillRect/>
          </a:stretch>
        </p:blipFill>
        <p:spPr bwMode="auto">
          <a:xfrm>
            <a:off x="2195513" y="188913"/>
            <a:ext cx="532923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smtClean="0">
                <a:solidFill>
                  <a:schemeClr val="accent2"/>
                </a:solidFill>
                <a:latin typeface="Verdana" panose="020B0604030504040204" pitchFamily="34" charset="0"/>
              </a:rPr>
              <a:t>protectiemaatregelen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5113338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800" smtClean="0">
                <a:solidFill>
                  <a:schemeClr val="accent2"/>
                </a:solidFill>
                <a:latin typeface="Verdana" panose="020B0604030504040204" pitchFamily="34" charset="0"/>
              </a:rPr>
              <a:t>= handelsbelemmeringen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5545138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200" b="1" u="sng">
                <a:solidFill>
                  <a:schemeClr val="accent2"/>
                </a:solidFill>
              </a:rPr>
              <a:t>Maatregelen</a:t>
            </a:r>
            <a:r>
              <a:rPr lang="nl-NL" altLang="nl-NL" sz="2200">
                <a:solidFill>
                  <a:schemeClr val="accent2"/>
                </a:solidFill>
              </a:rPr>
              <a:t> die een overheid neemt om de </a:t>
            </a:r>
            <a:r>
              <a:rPr lang="nl-NL" altLang="nl-NL" sz="2200" b="1" u="sng">
                <a:solidFill>
                  <a:schemeClr val="accent2"/>
                </a:solidFill>
              </a:rPr>
              <a:t>eigen economie</a:t>
            </a:r>
            <a:r>
              <a:rPr lang="nl-NL" altLang="nl-NL" sz="22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200">
                <a:solidFill>
                  <a:schemeClr val="accent2"/>
                </a:solidFill>
              </a:rPr>
              <a:t>(= bedrijven / productie / werkgelegenheid) te </a:t>
            </a:r>
            <a:r>
              <a:rPr lang="nl-NL" altLang="nl-NL" sz="2200" b="1" u="sng">
                <a:solidFill>
                  <a:schemeClr val="accent2"/>
                </a:solidFill>
              </a:rPr>
              <a:t>beschermen</a:t>
            </a:r>
            <a:r>
              <a:rPr lang="nl-NL" altLang="nl-NL" sz="2200">
                <a:solidFill>
                  <a:schemeClr val="accent2"/>
                </a:solidFill>
              </a:rPr>
              <a:t> tegen </a:t>
            </a:r>
            <a:r>
              <a:rPr lang="nl-NL" altLang="nl-NL" sz="2200" b="1" u="sng">
                <a:solidFill>
                  <a:schemeClr val="accent2"/>
                </a:solidFill>
              </a:rPr>
              <a:t>concurrentie van buitenaf</a:t>
            </a:r>
          </a:p>
        </p:txBody>
      </p:sp>
      <p:pic>
        <p:nvPicPr>
          <p:cNvPr id="5" name="Picture 9" descr="protectionisme.gif image by wamverm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940050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000" b="1" smtClean="0">
                <a:solidFill>
                  <a:schemeClr val="accent2"/>
                </a:solidFill>
                <a:latin typeface="Verdana" panose="020B0604030504040204" pitchFamily="34" charset="0"/>
              </a:rPr>
              <a:t>Welke protectiemaatregelen zijn 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78400" cy="24050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Invoerrechten 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sz="20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altLang="nl-N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noem je ook wel: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2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i</a:t>
            </a:r>
            <a:r>
              <a:rPr lang="nl-NL" altLang="nl-NL" sz="20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mportheffingen 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20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douanerechten</a:t>
            </a:r>
            <a:r>
              <a:rPr lang="nl-NL" altLang="nl-N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of 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2000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invoerbelasting</a:t>
            </a:r>
            <a:endParaRPr lang="nl-NL" altLang="nl-NL" sz="20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512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404813"/>
            <a:ext cx="8229600" cy="6334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3000" b="1" kern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Hoe werken invoerrechten?</a:t>
            </a:r>
          </a:p>
        </p:txBody>
      </p:sp>
      <p:pic>
        <p:nvPicPr>
          <p:cNvPr id="2" name="4Axlpk2sy6g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585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4188" y="996950"/>
            <a:ext cx="8229600" cy="487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200" b="1" kern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Bekijk de YouTube video hieronder, of klik op </a:t>
            </a:r>
          </a:p>
          <a:p>
            <a:pPr eaLnBrk="1" hangingPunct="1">
              <a:defRPr/>
            </a:pPr>
            <a:r>
              <a:rPr lang="nl-NL" altLang="nl-NL" sz="1200" b="1" kern="0" dirty="0" smtClean="0">
                <a:solidFill>
                  <a:schemeClr val="tx1"/>
                </a:solidFill>
                <a:latin typeface="Verdana" panose="020B0604030504040204" pitchFamily="34" charset="0"/>
                <a:hlinkClick r:id="rId4"/>
              </a:rPr>
              <a:t>https://www.youtube.com/watch?v=4Axlpk2sy6g</a:t>
            </a:r>
            <a:r>
              <a:rPr lang="nl-NL" altLang="nl-NL" sz="1200" b="1" kern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10101" r="31100" b="5200"/>
          <a:stretch>
            <a:fillRect/>
          </a:stretch>
        </p:blipFill>
        <p:spPr bwMode="auto">
          <a:xfrm>
            <a:off x="1476375" y="88900"/>
            <a:ext cx="6543675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nl-NL" altLang="nl-NL" sz="3000" b="1" smtClean="0">
                <a:solidFill>
                  <a:schemeClr val="accent2"/>
                </a:solidFill>
                <a:latin typeface="Verdana" panose="020B0604030504040204" pitchFamily="34" charset="0"/>
              </a:rPr>
              <a:t>Contingentering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62725" cy="492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nl-NL" altLang="nl-NL" sz="2800" smtClean="0">
                <a:solidFill>
                  <a:srgbClr val="FF0000"/>
                </a:solidFill>
              </a:rPr>
              <a:t>Contingent = maximum hoeveelheid</a:t>
            </a:r>
          </a:p>
          <a:p>
            <a:pPr marL="0" indent="0" eaLnBrk="1" hangingPunct="1">
              <a:buFontTx/>
              <a:buNone/>
            </a:pPr>
            <a:r>
              <a:rPr lang="nl-NL" altLang="nl-NL" sz="2800" smtClean="0">
                <a:solidFill>
                  <a:srgbClr val="FF0000"/>
                </a:solidFill>
              </a:rPr>
              <a:t>Ook wel een </a:t>
            </a:r>
            <a:r>
              <a:rPr lang="nl-NL" altLang="nl-NL" sz="2800" b="1" u="sng" smtClean="0">
                <a:solidFill>
                  <a:srgbClr val="FF0000"/>
                </a:solidFill>
              </a:rPr>
              <a:t>importquotum</a:t>
            </a:r>
            <a:r>
              <a:rPr lang="nl-NL" altLang="nl-NL" sz="2800" smtClean="0">
                <a:solidFill>
                  <a:srgbClr val="FF0000"/>
                </a:solidFill>
              </a:rPr>
              <a:t> genoemd</a:t>
            </a: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8197" name="Rectangle 32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8198" name="Rectangle 47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457200" y="2730500"/>
            <a:ext cx="741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accent2"/>
                </a:solidFill>
                <a:latin typeface="Verdana" panose="020B0604030504040204" pitchFamily="34" charset="0"/>
              </a:rPr>
              <a:t>Met contingentering beperkt een land de hoeveelheid die mag worden ingevoerd van een bepaald product.</a:t>
            </a:r>
          </a:p>
        </p:txBody>
      </p:sp>
      <p:pic>
        <p:nvPicPr>
          <p:cNvPr id="820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1075"/>
            <a:ext cx="57705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5724525" y="3429000"/>
            <a:ext cx="3224213" cy="1993900"/>
          </a:xfrm>
          <a:prstGeom prst="wedgeEllipseCallout">
            <a:avLst>
              <a:gd name="adj1" fmla="val -71384"/>
              <a:gd name="adj2" fmla="val 459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/>
              <a:t>Van 2012 t/m 2015 was het importquotum van Marokkaanse tomaten naar de EU 260 ton per jaar. Marokko exporteerde meer naar de EU dan was afgesproken…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nl-NL" altLang="nl-NL" sz="3000" b="1" smtClean="0">
                <a:solidFill>
                  <a:schemeClr val="accent2"/>
                </a:solidFill>
                <a:latin typeface="Verdana" panose="020B0604030504040204" pitchFamily="34" charset="0"/>
              </a:rPr>
              <a:t>Importverbod</a:t>
            </a:r>
          </a:p>
        </p:txBody>
      </p: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9220" name="Rectangle 32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9221" name="Rectangle 47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468313" y="1628775"/>
            <a:ext cx="4968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accent2"/>
                </a:solidFill>
                <a:latin typeface="Verdana" panose="020B0604030504040204" pitchFamily="34" charset="0"/>
              </a:rPr>
              <a:t>Bij een importverbod mogen er (tijdelijk) helemaal geen producten uit een bepaald land worden ingevoerd.</a:t>
            </a:r>
          </a:p>
        </p:txBody>
      </p:sp>
      <p:pic>
        <p:nvPicPr>
          <p:cNvPr id="9223" name="Afbeelding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20634" r="43285" b="43469"/>
          <a:stretch>
            <a:fillRect/>
          </a:stretch>
        </p:blipFill>
        <p:spPr bwMode="auto">
          <a:xfrm>
            <a:off x="2952750" y="2828925"/>
            <a:ext cx="581818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4422775" y="2835275"/>
            <a:ext cx="184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7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nl-NL" sz="3000" b="1">
                <a:solidFill>
                  <a:schemeClr val="accent2"/>
                </a:solidFill>
                <a:latin typeface="Verdana" panose="020B0604030504040204" pitchFamily="34" charset="0"/>
              </a:rPr>
              <a:t>Exportsubsidies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31788" y="1557338"/>
            <a:ext cx="80565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accent2"/>
                </a:solidFill>
                <a:latin typeface="Verdana" panose="020B0604030504040204" pitchFamily="34" charset="0"/>
              </a:rPr>
              <a:t>De EU of Nederlandse overheid kan subsidie geven aan exporterende bedrijven. Die bedrijven kunnen hun producten dan goedkoper in het buitenland verkopen.</a:t>
            </a:r>
          </a:p>
        </p:txBody>
      </p:sp>
      <p:pic>
        <p:nvPicPr>
          <p:cNvPr id="1024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997200"/>
            <a:ext cx="49260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215</Words>
  <Application>Microsoft Office PowerPoint</Application>
  <PresentationFormat>Diavoorstelling (4:3)</PresentationFormat>
  <Paragraphs>35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Times New Roman</vt:lpstr>
      <vt:lpstr>Standaardontwerp</vt:lpstr>
      <vt:lpstr>Binnen de EU  vrijhandel</vt:lpstr>
      <vt:lpstr>PowerPoint-presentatie</vt:lpstr>
      <vt:lpstr>protectiemaatregelen</vt:lpstr>
      <vt:lpstr>Welke protectiemaatregelen zijn er?</vt:lpstr>
      <vt:lpstr>PowerPoint-presentatie</vt:lpstr>
      <vt:lpstr>PowerPoint-presentatie</vt:lpstr>
      <vt:lpstr>Contingentering</vt:lpstr>
      <vt:lpstr>Importverbod</vt:lpstr>
      <vt:lpstr>PowerPoint-presentatie</vt:lpstr>
      <vt:lpstr>Op een rijtje</vt:lpstr>
      <vt:lpstr>Zonder protectiemaatregelen is er VRIJHANDEL</vt:lpstr>
      <vt:lpstr>PowerPoint-presentatie</vt:lpstr>
      <vt:lpstr>PowerPoint-presentatie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Protectionisme</dc:title>
  <dc:creator>eln</dc:creator>
  <cp:lastModifiedBy>Ewout</cp:lastModifiedBy>
  <cp:revision>41</cp:revision>
  <dcterms:created xsi:type="dcterms:W3CDTF">2009-06-19T18:59:37Z</dcterms:created>
  <dcterms:modified xsi:type="dcterms:W3CDTF">2017-10-11T14:29:11Z</dcterms:modified>
</cp:coreProperties>
</file>